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8" r:id="rId2"/>
    <p:sldId id="263" r:id="rId3"/>
    <p:sldId id="289" r:id="rId4"/>
    <p:sldId id="286" r:id="rId5"/>
    <p:sldId id="293" r:id="rId6"/>
    <p:sldId id="292" r:id="rId7"/>
    <p:sldId id="294" r:id="rId8"/>
  </p:sldIdLst>
  <p:sldSz cx="9144000" cy="6858000" type="screen4x3"/>
  <p:notesSz cx="6797675" cy="9928225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B6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1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ru-RU" sz="2000" dirty="0"/>
              <a:t>Количество зарегистрированных преступлений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"/>
          <c:y val="0.16791831603348117"/>
          <c:w val="1"/>
          <c:h val="0.743969376070559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1.8846754764986072E-3"/>
                  <c:y val="9.231998728799696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4789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AAA-4A33-9AF9-3E61520CE9A9}"/>
                </c:ext>
              </c:extLst>
            </c:dLbl>
            <c:dLbl>
              <c:idx val="1"/>
              <c:layout>
                <c:manualLayout>
                  <c:x val="1.7368072395596004E-3"/>
                  <c:y val="0.10520273575840501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1884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AAA-4A33-9AF9-3E61520CE9A9}"/>
                </c:ext>
              </c:extLst>
            </c:dLbl>
            <c:dLbl>
              <c:idx val="2"/>
              <c:layout>
                <c:manualLayout>
                  <c:x val="-9.9771196593773023E-3"/>
                  <c:y val="0.1112646106248042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1623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376-4736-8CF1-02BEB77D3E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Вологодская область</c:v>
                </c:pt>
                <c:pt idx="1">
                  <c:v>г. Вологда</c:v>
                </c:pt>
                <c:pt idx="2">
                  <c:v>г. Череповец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4789</c:v>
                </c:pt>
                <c:pt idx="1">
                  <c:v>1884</c:v>
                </c:pt>
                <c:pt idx="2">
                  <c:v>1623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1D-41C1-9B5C-F160F18E079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0.12376792442165298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4508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376-4736-8CF1-02BEB77D3E89}"/>
                </c:ext>
              </c:extLst>
            </c:dLbl>
            <c:dLbl>
              <c:idx val="1"/>
              <c:layout>
                <c:manualLayout>
                  <c:x val="-6.3682196455017682E-17"/>
                  <c:y val="9.592014142678104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1796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376-4736-8CF1-02BEB77D3E89}"/>
                </c:ext>
              </c:extLst>
            </c:dLbl>
            <c:dLbl>
              <c:idx val="2"/>
              <c:layout>
                <c:manualLayout>
                  <c:x val="-5.2104217186788012E-3"/>
                  <c:y val="0.1082969338689463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1460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9AAA-4A33-9AF9-3E61520CE9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Вологодская область</c:v>
                </c:pt>
                <c:pt idx="1">
                  <c:v>г. Вологда</c:v>
                </c:pt>
                <c:pt idx="2">
                  <c:v>г. Череповец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4508</c:v>
                </c:pt>
                <c:pt idx="1">
                  <c:v>1796</c:v>
                </c:pt>
                <c:pt idx="2">
                  <c:v>1460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1D-41C1-9B5C-F160F18E07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180040"/>
        <c:axId val="192885368"/>
      </c:barChart>
      <c:catAx>
        <c:axId val="188180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92885368"/>
        <c:crosses val="autoZero"/>
        <c:auto val="1"/>
        <c:lblAlgn val="ctr"/>
        <c:lblOffset val="100"/>
        <c:noMultiLvlLbl val="0"/>
      </c:catAx>
      <c:valAx>
        <c:axId val="1928853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8818004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9587355659181012"/>
          <c:y val="0.1199393843090886"/>
          <c:w val="0.21460853698938356"/>
          <c:h val="8.236887241729019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3683871737383924"/>
          <c:w val="1"/>
          <c:h val="0.743969376070559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c:spPr>
          <c:invertIfNegative val="0"/>
          <c:dLbls>
            <c:dLbl>
              <c:idx val="8"/>
              <c:layout>
                <c:manualLayout>
                  <c:x val="3.3350033654025557E-2"/>
                  <c:y val="-0.1248088080294759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23,5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804472184636897E-2"/>
                      <c:h val="7.1591719050241004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6DA7-4E85-BE6C-C61F0563BB9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14.8</c:v>
                </c:pt>
                <c:pt idx="1">
                  <c:v>24</c:v>
                </c:pt>
                <c:pt idx="2">
                  <c:v>34.799999999999997</c:v>
                </c:pt>
                <c:pt idx="3">
                  <c:v>32.6</c:v>
                </c:pt>
                <c:pt idx="4">
                  <c:v>24.9</c:v>
                </c:pt>
                <c:pt idx="5">
                  <c:v>31</c:v>
                </c:pt>
                <c:pt idx="6">
                  <c:v>51.8</c:v>
                </c:pt>
                <c:pt idx="7">
                  <c:v>44.1</c:v>
                </c:pt>
                <c:pt idx="8">
                  <c:v>14.4</c:v>
                </c:pt>
                <c:pt idx="9">
                  <c:v>24.2</c:v>
                </c:pt>
                <c:pt idx="10">
                  <c:v>39.4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BA-4FE5-B4F7-168FBFC3A80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dLbl>
              <c:idx val="6"/>
              <c:layout>
                <c:manualLayout>
                  <c:x val="1.0760515989618231E-2"/>
                  <c:y val="-6.93382266830427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A7-4E85-BE6C-C61F0563BB9C}"/>
                </c:ext>
              </c:extLst>
            </c:dLbl>
            <c:dLbl>
              <c:idx val="7"/>
              <c:layout>
                <c:manualLayout>
                  <c:x val="1.5064722385465745E-2"/>
                  <c:y val="6.93382266830421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A7-4E85-BE6C-C61F0563BB9C}"/>
                </c:ext>
              </c:extLst>
            </c:dLbl>
            <c:dLbl>
              <c:idx val="8"/>
              <c:layout>
                <c:manualLayout>
                  <c:x val="-4.0371009717513499E-2"/>
                  <c:y val="9.360660602210688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14,4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6DA7-4E85-BE6C-C61F0563BB9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>
                      <a:solidFill>
                        <a:schemeClr val="accent5">
                          <a:lumMod val="75000"/>
                        </a:schemeClr>
                      </a:solidFill>
                    </a:ln>
                    <a:effectLst>
                      <a:glow>
                        <a:srgbClr val="0070C0"/>
                      </a:glow>
                    </a:effectLst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  <c:pt idx="0">
                  <c:v>21</c:v>
                </c:pt>
                <c:pt idx="1">
                  <c:v>15</c:v>
                </c:pt>
                <c:pt idx="2">
                  <c:v>27</c:v>
                </c:pt>
                <c:pt idx="3">
                  <c:v>14.8</c:v>
                </c:pt>
                <c:pt idx="4">
                  <c:v>14.6</c:v>
                </c:pt>
                <c:pt idx="5">
                  <c:v>21.9</c:v>
                </c:pt>
                <c:pt idx="6">
                  <c:v>21.3</c:v>
                </c:pt>
                <c:pt idx="7">
                  <c:v>12.1</c:v>
                </c:pt>
                <c:pt idx="8">
                  <c:v>23.5</c:v>
                </c:pt>
                <c:pt idx="9">
                  <c:v>41.4</c:v>
                </c:pt>
                <c:pt idx="10">
                  <c:v>27.7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DA7-4E85-BE6C-C61F0563BB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886544"/>
        <c:axId val="192886936"/>
      </c:barChart>
      <c:catAx>
        <c:axId val="1928865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92886936"/>
        <c:crosses val="autoZero"/>
        <c:auto val="1"/>
        <c:lblAlgn val="ctr"/>
        <c:lblOffset val="100"/>
        <c:noMultiLvlLbl val="0"/>
      </c:catAx>
      <c:valAx>
        <c:axId val="1928869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92886544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200" baseline="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510803952539893"/>
          <c:y val="6.25E-2"/>
          <c:w val="0.52489199165663913"/>
          <c:h val="0.9374997775824457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64000">
                  <a:srgbClr val="235E6E"/>
                </a:gs>
                <a:gs pos="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0"/>
            </a:gradFill>
          </c:spPr>
          <c:invertIfNegative val="0"/>
          <c:dPt>
            <c:idx val="2"/>
            <c:invertIfNegative val="0"/>
            <c:bubble3D val="0"/>
            <c:spPr>
              <a:gradFill flip="none" rotWithShape="1">
                <a:gsLst>
                  <a:gs pos="64000">
                    <a:srgbClr val="235E6E"/>
                  </a:gs>
                  <a:gs pos="0">
                    <a:schemeClr val="accent5">
                      <a:lumMod val="75000"/>
                    </a:schemeClr>
                  </a:gs>
                  <a:gs pos="100000">
                    <a:schemeClr val="accent5">
                      <a:lumMod val="50000"/>
                    </a:schemeClr>
                  </a:gs>
                </a:gsLst>
                <a:lin ang="0" scaled="0"/>
                <a:tileRect r="-100000" b="-100000"/>
              </a:gradFill>
            </c:spPr>
            <c:extLst>
              <c:ext xmlns:c16="http://schemas.microsoft.com/office/drawing/2014/chart" uri="{C3380CC4-5D6E-409C-BE32-E72D297353CC}">
                <c16:uniqueId val="{00000001-E411-4433-A101-3631CD19BBFE}"/>
              </c:ext>
            </c:extLst>
          </c:dPt>
          <c:dLbls>
            <c:dLbl>
              <c:idx val="0"/>
              <c:layout>
                <c:manualLayout>
                  <c:x val="-8.5850594065448316E-2"/>
                  <c:y val="-1.1900529570788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E6F-43F4-8811-460676B77ED7}"/>
                </c:ext>
              </c:extLst>
            </c:dLbl>
            <c:dLbl>
              <c:idx val="1"/>
              <c:layout>
                <c:manualLayout>
                  <c:x val="-8.6452835443949202E-2"/>
                  <c:y val="1.772395659741510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E411-4433-A101-3631CD19BBFE}"/>
                </c:ext>
              </c:extLst>
            </c:dLbl>
            <c:dLbl>
              <c:idx val="2"/>
              <c:layout>
                <c:manualLayout>
                  <c:x val="-9.555902239344298E-2"/>
                  <c:y val="4.4004369884827069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E411-4433-A101-3631CD19BBFE}"/>
                </c:ext>
              </c:extLst>
            </c:dLbl>
            <c:dLbl>
              <c:idx val="3"/>
              <c:layout>
                <c:manualLayout>
                  <c:x val="-9.5869531710874062E-2"/>
                  <c:y val="1.1529737436581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2892065200893159E-2"/>
                      <c:h val="0.1181086360774728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E411-4433-A101-3631CD19BBFE}"/>
                </c:ext>
              </c:extLst>
            </c:dLbl>
            <c:dLbl>
              <c:idx val="4"/>
              <c:layout>
                <c:manualLayout>
                  <c:x val="-8.8598919368896425E-2"/>
                  <c:y val="1.4249111209865571E-2"/>
                </c:manualLayout>
              </c:layout>
              <c:tx>
                <c:rich>
                  <a:bodyPr anchorCtr="0"/>
                  <a:lstStyle/>
                  <a:p>
                    <a:pPr algn="ctr" rtl="0">
                      <a:defRPr lang="en-US" sz="1400" b="1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CD8AF51-0D36-4826-9FF5-37B9E3D8566A}" type="VALUE">
                      <a:rPr lang="en-US" sz="1400" b="1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rPr>
                      <a:pPr algn="ctr" rtl="0">
                        <a:defRPr lang="en-US" sz="1400" b="1" i="0" u="none" strike="noStrike" kern="1200" baseline="0">
                          <a:solidFill>
                            <a:prstClr val="white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743302387371666"/>
                      <c:h val="0.1122296596674443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E6F-43F4-8811-460676B77E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Жители Индустриального района</c:v>
                </c:pt>
                <c:pt idx="1">
                  <c:v>Жители Зареченского района</c:v>
                </c:pt>
                <c:pt idx="2">
                  <c:v>Жители Зашекснинского района </c:v>
                </c:pt>
                <c:pt idx="3">
                  <c:v>Жители Северного района</c:v>
                </c:pt>
                <c:pt idx="4">
                  <c:v>Иногородние жители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0.34</c:v>
                </c:pt>
                <c:pt idx="1">
                  <c:v>0.32</c:v>
                </c:pt>
                <c:pt idx="2">
                  <c:v>0.24</c:v>
                </c:pt>
                <c:pt idx="3">
                  <c:v>7.0000000000000007E-2</c:v>
                </c:pt>
                <c:pt idx="4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411-4433-A101-3631CD19BB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128031944"/>
        <c:axId val="128032328"/>
      </c:barChart>
      <c:catAx>
        <c:axId val="128031944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extTo"/>
        <c:crossAx val="128032328"/>
        <c:crosses val="autoZero"/>
        <c:auto val="1"/>
        <c:lblAlgn val="r"/>
        <c:lblOffset val="100"/>
        <c:noMultiLvlLbl val="0"/>
      </c:catAx>
      <c:valAx>
        <c:axId val="128032328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1280319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672177725137225"/>
          <c:y val="5.1609490430092116E-2"/>
          <c:w val="0.63874576108243386"/>
          <c:h val="0.9158544790111837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57000">
                  <a:srgbClr val="55692B"/>
                </a:gs>
                <a:gs pos="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lin ang="0" scaled="0"/>
            </a:gra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6F2-49AA-8F15-246FF31E461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66F2-49AA-8F15-246FF31E4616}"/>
              </c:ext>
            </c:extLst>
          </c:dPt>
          <c:dPt>
            <c:idx val="2"/>
            <c:invertIfNegative val="0"/>
            <c:bubble3D val="0"/>
            <c:spPr>
              <a:gradFill flip="none" rotWithShape="1">
                <a:gsLst>
                  <a:gs pos="57000">
                    <a:srgbClr val="55692B"/>
                  </a:gs>
                  <a:gs pos="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0" scaled="0"/>
                <a:tileRect r="-100000" b="-100000"/>
              </a:gradFill>
            </c:spPr>
            <c:extLst>
              <c:ext xmlns:c16="http://schemas.microsoft.com/office/drawing/2014/chart" uri="{C3380CC4-5D6E-409C-BE32-E72D297353CC}">
                <c16:uniqueId val="{00000003-66F2-49AA-8F15-246FF31E4616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66F2-49AA-8F15-246FF31E4616}"/>
              </c:ext>
            </c:extLst>
          </c:dPt>
          <c:dLbls>
            <c:dLbl>
              <c:idx val="0"/>
              <c:layout>
                <c:manualLayout>
                  <c:x val="-0.14572417846017394"/>
                  <c:y val="5.8363541444548198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6F2-49AA-8F15-246FF31E4616}"/>
                </c:ext>
              </c:extLst>
            </c:dLbl>
            <c:dLbl>
              <c:idx val="1"/>
              <c:layout>
                <c:manualLayout>
                  <c:x val="-0.15825890258773748"/>
                  <c:y val="8.1854308087191043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6F2-49AA-8F15-246FF31E4616}"/>
                </c:ext>
              </c:extLst>
            </c:dLbl>
            <c:dLbl>
              <c:idx val="2"/>
              <c:layout>
                <c:manualLayout>
                  <c:x val="-0.15360116107964281"/>
                  <c:y val="-5.8358945890103747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66F2-49AA-8F15-246FF31E4616}"/>
                </c:ext>
              </c:extLst>
            </c:dLbl>
            <c:dLbl>
              <c:idx val="3"/>
              <c:layout>
                <c:manualLayout>
                  <c:x val="-0.13390870453097065"/>
                  <c:y val="-5.835894589010482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66F2-49AA-8F15-246FF31E46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до 30 лет</c:v>
                </c:pt>
                <c:pt idx="1">
                  <c:v>30 - 45 лет</c:v>
                </c:pt>
                <c:pt idx="2">
                  <c:v>45 - 60 лет</c:v>
                </c:pt>
                <c:pt idx="3">
                  <c:v>60 +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0.18</c:v>
                </c:pt>
                <c:pt idx="1">
                  <c:v>0.31</c:v>
                </c:pt>
                <c:pt idx="2">
                  <c:v>0.2</c:v>
                </c:pt>
                <c:pt idx="3">
                  <c:v>0.31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6F2-49AA-8F15-246FF31E46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128618304"/>
        <c:axId val="128617920"/>
      </c:barChart>
      <c:valAx>
        <c:axId val="1286179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128618304"/>
        <c:crosses val="autoZero"/>
        <c:crossBetween val="between"/>
      </c:valAx>
      <c:catAx>
        <c:axId val="12861830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300">
                <a:latin typeface="Arial Narrow" panose="020B0606020202030204" pitchFamily="34" charset="0"/>
              </a:defRPr>
            </a:pPr>
            <a:endParaRPr lang="ru-RU"/>
          </a:p>
        </c:txPr>
        <c:crossAx val="128617920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0.12819</cdr:x>
      <cdr:y>0.13625</cdr:y>
    </cdr:from>
    <cdr:to>
      <cdr:x>0.22342</cdr:x>
      <cdr:y>0.20084</cdr:y>
    </cdr:to>
    <cdr:sp macro="" textlink="">
      <cdr:nvSpPr>
        <cdr:cNvPr id="2" name="TextBox 1"/>
        <cdr:cNvSpPr txBox="1"/>
      </cdr:nvSpPr>
      <cdr:spPr>
        <a:xfrm xmlns:a="http://schemas.openxmlformats.org/drawingml/2006/main" rot="19598289">
          <a:off x="1024595" y="583088"/>
          <a:ext cx="761187" cy="2764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/>
            <a:t>-5,9%</a:t>
          </a:r>
        </a:p>
      </cdr:txBody>
    </cdr:sp>
  </cdr:relSizeAnchor>
  <cdr:relSizeAnchor xmlns:cdr="http://schemas.openxmlformats.org/drawingml/2006/chartDrawing">
    <cdr:from>
      <cdr:x>0.42873</cdr:x>
      <cdr:y>0.47312</cdr:y>
    </cdr:from>
    <cdr:to>
      <cdr:x>0.52883</cdr:x>
      <cdr:y>0.62582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1C2673A3-6068-4EC8-9773-03F88D0821E9}"/>
            </a:ext>
          </a:extLst>
        </cdr:cNvPr>
        <cdr:cNvCxnSpPr/>
      </cdr:nvCxnSpPr>
      <cdr:spPr>
        <a:xfrm xmlns:a="http://schemas.openxmlformats.org/drawingml/2006/main" flipH="1">
          <a:off x="3426754" y="2024683"/>
          <a:ext cx="800088" cy="653467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0.05634</cdr:x>
      <cdr:y>0.1</cdr:y>
    </cdr:from>
    <cdr:to>
      <cdr:x>0.46479</cdr:x>
      <cdr:y>0.96667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88032" y="216024"/>
          <a:ext cx="2088232" cy="18722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F1B4A-2846-4603-AA00-CE819C7F1851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657497-AF81-419D-8DF3-14B399C8A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87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57497-AF81-419D-8DF3-14B399C8A01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059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5127327"/>
            <a:ext cx="5112568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F2953-BADC-4EAA-BE1E-F2FA4D10339C}" type="datetime1">
              <a:rPr lang="ru-RU" smtClean="0"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904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FF0D2-14C4-41D3-B54C-1C71BEEC3B9E}" type="datetime1">
              <a:rPr lang="ru-RU" smtClean="0"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006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EC5F-390D-4B8D-9653-5C70DACFD639}" type="datetime1">
              <a:rPr lang="ru-RU" smtClean="0"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838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21306-7432-43B2-B874-809DAC426A15}" type="datetime1">
              <a:rPr lang="ru-RU" smtClean="0"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52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E3DDE-BAC7-4FD9-8B76-FC7A3C323E42}" type="datetime1">
              <a:rPr lang="ru-RU" smtClean="0"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502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7DEC-788A-4EFB-8E68-24A4E4BB1897}" type="datetime1">
              <a:rPr lang="ru-RU" smtClean="0"/>
              <a:t>18.12.2024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454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DCB7-68A2-43CE-A0CD-05CB6CAFCD97}" type="datetime1">
              <a:rPr lang="ru-RU" smtClean="0"/>
              <a:t>18.12.2024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14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18C4-AC2E-4CF1-8090-47EFDF0D6EF0}" type="datetime1">
              <a:rPr lang="ru-RU" smtClean="0"/>
              <a:t>18.12.2024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13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E2F3E-8A40-4853-8FD1-0658BE4EBCFE}" type="datetime1">
              <a:rPr lang="ru-RU" smtClean="0"/>
              <a:t>18.12.2024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849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AC6B9-2B35-4938-B3CA-D9FB918429F3}" type="datetime1">
              <a:rPr lang="ru-RU" smtClean="0"/>
              <a:t>18.12.2024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420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D631-D8E7-4908-9C8E-5FC869C22742}" type="datetime1">
              <a:rPr lang="ru-RU" smtClean="0"/>
              <a:t>18.12.2024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138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9938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C82F9-7F3C-404B-B4AE-F75D961D1FC8}" type="datetime1">
              <a:rPr lang="ru-RU" smtClean="0"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232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7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2800027"/>
            <a:ext cx="9144000" cy="1224136"/>
          </a:xfrm>
          <a:prstGeom prst="rect">
            <a:avLst/>
          </a:prstGeom>
          <a:solidFill>
            <a:srgbClr val="FF0000">
              <a:alpha val="6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1051813" y="3076028"/>
            <a:ext cx="8064896" cy="648072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Дистанционные преступления</a:t>
            </a: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600713" y="5445224"/>
            <a:ext cx="4577961" cy="16520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Информация подготовлена </a:t>
            </a:r>
          </a:p>
          <a:p>
            <a:r>
              <a:rPr lang="ru-RU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Управлением МВД России по г. Череповцу</a:t>
            </a:r>
          </a:p>
        </p:txBody>
      </p:sp>
      <p:pic>
        <p:nvPicPr>
          <p:cNvPr id="8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1189038" cy="150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74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5"/>
    </mc:Choice>
    <mc:Fallback xmlns="">
      <p:transition spd="slow" advTm="300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" b="4851"/>
          <a:stretch/>
        </p:blipFill>
        <p:spPr>
          <a:xfrm>
            <a:off x="-56048" y="0"/>
            <a:ext cx="9144000" cy="6858000"/>
          </a:xfrm>
          <a:prstGeom prst="rect">
            <a:avLst/>
          </a:prstGeo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544386"/>
          </a:xfrm>
        </p:spPr>
        <p:txBody>
          <a:bodyPr>
            <a:noAutofit/>
          </a:bodyPr>
          <a:lstStyle/>
          <a:p>
            <a:r>
              <a:rPr lang="ru-RU" sz="5000" b="1" dirty="0">
                <a:solidFill>
                  <a:srgbClr val="FF0000"/>
                </a:solidFill>
              </a:rPr>
              <a:t>Проблематика ДИСТАНЦИОННЫХ ХИЩЕНИЙ</a:t>
            </a: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gray">
          <a:xfrm flipV="1">
            <a:off x="1467255" y="6078069"/>
            <a:ext cx="6397625" cy="661987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alpha val="39999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gray">
          <a:xfrm flipV="1">
            <a:off x="1296988" y="1427187"/>
            <a:ext cx="6502400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2" name="Picture 9" descr="Picture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gray">
          <a:xfrm>
            <a:off x="1276350" y="2141562"/>
            <a:ext cx="674688" cy="574675"/>
          </a:xfrm>
          <a:prstGeom prst="rect">
            <a:avLst/>
          </a:prstGeom>
          <a:noFill/>
        </p:spPr>
      </p:pic>
      <p:pic>
        <p:nvPicPr>
          <p:cNvPr id="13" name="Picture 10" descr="Picture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gray">
          <a:xfrm>
            <a:off x="1450366" y="3905524"/>
            <a:ext cx="676275" cy="573088"/>
          </a:xfrm>
          <a:prstGeom prst="rect">
            <a:avLst/>
          </a:prstGeom>
          <a:noFill/>
        </p:spPr>
      </p:pic>
      <p:sp>
        <p:nvSpPr>
          <p:cNvPr id="15" name="AutoShape 12"/>
          <p:cNvSpPr>
            <a:spLocks noChangeArrowheads="1"/>
          </p:cNvSpPr>
          <p:nvPr/>
        </p:nvSpPr>
        <p:spPr bwMode="gray">
          <a:xfrm>
            <a:off x="107504" y="1871687"/>
            <a:ext cx="9001000" cy="45720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gray">
          <a:xfrm>
            <a:off x="107504" y="1858008"/>
            <a:ext cx="90009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2000" b="1" dirty="0">
                <a:solidFill>
                  <a:schemeClr val="accent1"/>
                </a:solidFill>
              </a:rPr>
              <a:t>Статистические данные дистанционных преступлений за 11 месяцев 2024 год</a:t>
            </a: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297521201"/>
              </p:ext>
            </p:extLst>
          </p:nvPr>
        </p:nvGraphicFramePr>
        <p:xfrm>
          <a:off x="519508" y="2368885"/>
          <a:ext cx="7992888" cy="4279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flipH="1">
            <a:off x="1633147" y="2994280"/>
            <a:ext cx="685428" cy="51468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2</a:t>
            </a:fld>
            <a:endParaRPr lang="ru-RU"/>
          </a:p>
        </p:txBody>
      </p:sp>
      <p:cxnSp>
        <p:nvCxnSpPr>
          <p:cNvPr id="16" name="Прямая со стрелкой 15"/>
          <p:cNvCxnSpPr/>
          <p:nvPr/>
        </p:nvCxnSpPr>
        <p:spPr>
          <a:xfrm flipH="1">
            <a:off x="6515823" y="4755480"/>
            <a:ext cx="589178" cy="43678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"/>
          <p:cNvSpPr txBox="1"/>
          <p:nvPr/>
        </p:nvSpPr>
        <p:spPr>
          <a:xfrm rot="19453305">
            <a:off x="3934002" y="4478316"/>
            <a:ext cx="555367" cy="27019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/>
              <a:t>-4,7%</a:t>
            </a:r>
          </a:p>
        </p:txBody>
      </p:sp>
      <p:sp>
        <p:nvSpPr>
          <p:cNvPr id="19" name="TextBox 1"/>
          <p:cNvSpPr txBox="1"/>
          <p:nvPr/>
        </p:nvSpPr>
        <p:spPr>
          <a:xfrm rot="19453305">
            <a:off x="6462135" y="4753061"/>
            <a:ext cx="555367" cy="24058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/>
              <a:t>-10%</a:t>
            </a:r>
          </a:p>
        </p:txBody>
      </p:sp>
    </p:spTree>
    <p:extLst>
      <p:ext uri="{BB962C8B-B14F-4D97-AF65-F5344CB8AC3E}">
        <p14:creationId xmlns:p14="http://schemas.microsoft.com/office/powerpoint/2010/main" val="236650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56"/>
    </mc:Choice>
    <mc:Fallback xmlns="">
      <p:transition spd="slow" advTm="475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" b="4851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544386"/>
          </a:xfrm>
        </p:spPr>
        <p:txBody>
          <a:bodyPr>
            <a:noAutofit/>
          </a:bodyPr>
          <a:lstStyle/>
          <a:p>
            <a:r>
              <a:rPr lang="ru-RU" sz="5000" b="1" dirty="0">
                <a:solidFill>
                  <a:srgbClr val="FF0000"/>
                </a:solidFill>
              </a:rPr>
              <a:t>Проблематика ДИСТАНЦИОННЫХ ХИЩЕНИЙ</a:t>
            </a: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gray">
          <a:xfrm flipV="1">
            <a:off x="1450366" y="6134791"/>
            <a:ext cx="6397625" cy="661987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alpha val="39999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gray">
          <a:xfrm flipV="1">
            <a:off x="1296988" y="1427187"/>
            <a:ext cx="6502400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2" name="Picture 9" descr="Picture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gray">
          <a:xfrm>
            <a:off x="1276350" y="2141562"/>
            <a:ext cx="674688" cy="574675"/>
          </a:xfrm>
          <a:prstGeom prst="rect">
            <a:avLst/>
          </a:prstGeom>
          <a:noFill/>
        </p:spPr>
      </p:pic>
      <p:pic>
        <p:nvPicPr>
          <p:cNvPr id="13" name="Picture 10" descr="Picture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gray">
          <a:xfrm>
            <a:off x="1450366" y="3905524"/>
            <a:ext cx="676275" cy="573088"/>
          </a:xfrm>
          <a:prstGeom prst="rect">
            <a:avLst/>
          </a:prstGeom>
          <a:noFill/>
        </p:spPr>
      </p:pic>
      <p:sp>
        <p:nvSpPr>
          <p:cNvPr id="15" name="AutoShape 12"/>
          <p:cNvSpPr>
            <a:spLocks noChangeArrowheads="1"/>
          </p:cNvSpPr>
          <p:nvPr/>
        </p:nvSpPr>
        <p:spPr bwMode="gray">
          <a:xfrm>
            <a:off x="179512" y="1871687"/>
            <a:ext cx="8856984" cy="84455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gray">
          <a:xfrm>
            <a:off x="188138" y="1960883"/>
            <a:ext cx="8856984" cy="609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2800" b="1" dirty="0">
                <a:solidFill>
                  <a:schemeClr val="accent1"/>
                </a:solidFill>
              </a:rPr>
              <a:t>Причиненный ущерб денежных средств в г. Череповце</a:t>
            </a: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1767737590"/>
              </p:ext>
            </p:extLst>
          </p:nvPr>
        </p:nvGraphicFramePr>
        <p:xfrm>
          <a:off x="152366" y="2716237"/>
          <a:ext cx="7235390" cy="3663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Скругленный прямоугольник 21"/>
          <p:cNvSpPr/>
          <p:nvPr/>
        </p:nvSpPr>
        <p:spPr>
          <a:xfrm>
            <a:off x="7452320" y="2971573"/>
            <a:ext cx="1504022" cy="2523003"/>
          </a:xfrm>
          <a:prstGeom prst="roundRect">
            <a:avLst>
              <a:gd name="adj" fmla="val 9785"/>
            </a:avLst>
          </a:prstGeom>
          <a:solidFill>
            <a:srgbClr val="F5F5F5"/>
          </a:solidFill>
          <a:ln w="28575">
            <a:solidFill>
              <a:srgbClr val="31B6FD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prstClr val="black"/>
                </a:solidFill>
              </a:rPr>
              <a:t>За 11 месяцев 2024г. причиненный ущерб гражданам составил  более </a:t>
            </a:r>
            <a:r>
              <a:rPr lang="ru-RU" sz="2000" b="1" dirty="0">
                <a:solidFill>
                  <a:prstClr val="black"/>
                </a:solidFill>
              </a:rPr>
              <a:t>336,7 млн. рублей </a:t>
            </a:r>
            <a:r>
              <a:rPr lang="ru-RU" sz="1400" dirty="0">
                <a:solidFill>
                  <a:prstClr val="black"/>
                </a:solidFill>
              </a:rPr>
              <a:t>(2023г. </a:t>
            </a:r>
            <a:r>
              <a:rPr lang="ru-RU" sz="1400" dirty="0">
                <a:solidFill>
                  <a:schemeClr val="tx1"/>
                </a:solidFill>
              </a:rPr>
              <a:t>– 236,7 млн</a:t>
            </a:r>
            <a:r>
              <a:rPr lang="ru-RU" sz="1400" dirty="0">
                <a:solidFill>
                  <a:prstClr val="black"/>
                </a:solidFill>
              </a:rPr>
              <a:t>. руб.)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430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56"/>
    </mc:Choice>
    <mc:Fallback xmlns="">
      <p:transition spd="slow" advTm="475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" b="4851"/>
          <a:stretch/>
        </p:blipFill>
        <p:spPr>
          <a:xfrm>
            <a:off x="-560998" y="-136304"/>
            <a:ext cx="9704998" cy="6994303"/>
          </a:xfrm>
          <a:prstGeom prst="rect">
            <a:avLst/>
          </a:prstGeo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544386"/>
          </a:xfrm>
        </p:spPr>
        <p:txBody>
          <a:bodyPr>
            <a:noAutofit/>
          </a:bodyPr>
          <a:lstStyle/>
          <a:p>
            <a:r>
              <a:rPr lang="ru-RU" sz="5000" b="1" dirty="0">
                <a:solidFill>
                  <a:srgbClr val="FF0000"/>
                </a:solidFill>
              </a:rPr>
              <a:t>Проблематика ДИСТАНЦИОННЫХ ХИЩЕНИЙ</a:t>
            </a: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gray">
          <a:xfrm flipV="1">
            <a:off x="1219289" y="6210442"/>
            <a:ext cx="6397625" cy="661987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alpha val="39999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gray">
          <a:xfrm flipV="1">
            <a:off x="1296988" y="1427187"/>
            <a:ext cx="6502400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2" name="Picture 9" descr="Picture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gray">
          <a:xfrm>
            <a:off x="1276350" y="2141562"/>
            <a:ext cx="674688" cy="574675"/>
          </a:xfrm>
          <a:prstGeom prst="rect">
            <a:avLst/>
          </a:prstGeom>
          <a:noFill/>
        </p:spPr>
      </p:pic>
      <p:pic>
        <p:nvPicPr>
          <p:cNvPr id="13" name="Picture 10" descr="Picture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gray">
          <a:xfrm>
            <a:off x="1450366" y="3905524"/>
            <a:ext cx="676275" cy="573088"/>
          </a:xfrm>
          <a:prstGeom prst="rect">
            <a:avLst/>
          </a:prstGeom>
          <a:noFill/>
        </p:spPr>
      </p:pic>
      <p:sp>
        <p:nvSpPr>
          <p:cNvPr id="15" name="AutoShape 12"/>
          <p:cNvSpPr>
            <a:spLocks noChangeArrowheads="1"/>
          </p:cNvSpPr>
          <p:nvPr/>
        </p:nvSpPr>
        <p:spPr bwMode="gray">
          <a:xfrm>
            <a:off x="397239" y="1871687"/>
            <a:ext cx="8423233" cy="45720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gray">
          <a:xfrm>
            <a:off x="611561" y="1869803"/>
            <a:ext cx="79714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2000" b="1" dirty="0">
                <a:solidFill>
                  <a:schemeClr val="accent1"/>
                </a:solidFill>
              </a:rPr>
              <a:t>ДЕМОГРАФИЧЕСКИЙ АНАЛИЗ ПОТЕРПЕВШИХ за 11 месяцев 2024 года</a:t>
            </a: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585717"/>
              </p:ext>
            </p:extLst>
          </p:nvPr>
        </p:nvGraphicFramePr>
        <p:xfrm>
          <a:off x="251520" y="2467641"/>
          <a:ext cx="4968552" cy="2357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8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6051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По месту жительства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5C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5C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5C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5C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0971"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75C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5C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5C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5C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4" name="Диаграмма 23"/>
          <p:cNvGraphicFramePr/>
          <p:nvPr>
            <p:extLst>
              <p:ext uri="{D42A27DB-BD31-4B8C-83A1-F6EECF244321}">
                <p14:modId xmlns:p14="http://schemas.microsoft.com/office/powerpoint/2010/main" val="2055082869"/>
              </p:ext>
            </p:extLst>
          </p:nvPr>
        </p:nvGraphicFramePr>
        <p:xfrm>
          <a:off x="279499" y="2681396"/>
          <a:ext cx="5112568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694527"/>
              </p:ext>
            </p:extLst>
          </p:nvPr>
        </p:nvGraphicFramePr>
        <p:xfrm>
          <a:off x="5220072" y="2470010"/>
          <a:ext cx="3672408" cy="2349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7756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По возрасту потерпевших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75C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5C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5C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5C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7464"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75C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5C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5C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5C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6" name="Диаграмма 25"/>
          <p:cNvGraphicFramePr/>
          <p:nvPr>
            <p:extLst>
              <p:ext uri="{D42A27DB-BD31-4B8C-83A1-F6EECF244321}">
                <p14:modId xmlns:p14="http://schemas.microsoft.com/office/powerpoint/2010/main" val="363540449"/>
              </p:ext>
            </p:extLst>
          </p:nvPr>
        </p:nvGraphicFramePr>
        <p:xfrm>
          <a:off x="5508104" y="2822028"/>
          <a:ext cx="3539308" cy="191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7" name="Прямоугольник 26"/>
          <p:cNvSpPr/>
          <p:nvPr/>
        </p:nvSpPr>
        <p:spPr>
          <a:xfrm rot="5400000">
            <a:off x="980996" y="5501932"/>
            <a:ext cx="386109" cy="165080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 rot="5400000">
            <a:off x="3068097" y="5491469"/>
            <a:ext cx="357035" cy="164265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8841" y="5479855"/>
            <a:ext cx="571534" cy="998833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118" y="5444698"/>
            <a:ext cx="459751" cy="103399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3295464" y="6134280"/>
            <a:ext cx="746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>
                <a:solidFill>
                  <a:prstClr val="white"/>
                </a:solidFill>
              </a:rPr>
              <a:t>53%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168059" y="6125324"/>
            <a:ext cx="746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>
                <a:solidFill>
                  <a:prstClr val="white"/>
                </a:solidFill>
              </a:rPr>
              <a:t>47%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24089" y="2695279"/>
            <a:ext cx="2311958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200"/>
              </a:lnSpc>
            </a:pPr>
            <a:r>
              <a:rPr lang="ru-RU" sz="1300" dirty="0">
                <a:solidFill>
                  <a:prstClr val="black"/>
                </a:solidFill>
                <a:latin typeface="Arial Narrow" panose="020B0606020202030204" pitchFamily="34" charset="0"/>
              </a:rPr>
              <a:t>Жители Индустриального района</a:t>
            </a:r>
          </a:p>
          <a:p>
            <a:pPr algn="r">
              <a:lnSpc>
                <a:spcPts val="3200"/>
              </a:lnSpc>
            </a:pPr>
            <a:r>
              <a:rPr lang="ru-RU" sz="1300" dirty="0">
                <a:solidFill>
                  <a:prstClr val="black"/>
                </a:solidFill>
                <a:latin typeface="Arial Narrow" panose="020B0606020202030204" pitchFamily="34" charset="0"/>
              </a:rPr>
              <a:t>Жители Зареченского района</a:t>
            </a:r>
          </a:p>
          <a:p>
            <a:pPr algn="r">
              <a:lnSpc>
                <a:spcPts val="3200"/>
              </a:lnSpc>
            </a:pPr>
            <a:r>
              <a:rPr lang="ru-RU" sz="1300" dirty="0">
                <a:solidFill>
                  <a:prstClr val="black"/>
                </a:solidFill>
                <a:latin typeface="Arial Narrow" panose="020B0606020202030204" pitchFamily="34" charset="0"/>
              </a:rPr>
              <a:t>Жители </a:t>
            </a:r>
            <a:r>
              <a:rPr lang="ru-RU" sz="1300" dirty="0" err="1">
                <a:solidFill>
                  <a:prstClr val="black"/>
                </a:solidFill>
                <a:latin typeface="Arial Narrow" panose="020B0606020202030204" pitchFamily="34" charset="0"/>
              </a:rPr>
              <a:t>Зашекснинского</a:t>
            </a:r>
            <a:r>
              <a:rPr lang="ru-RU" sz="1300" dirty="0">
                <a:solidFill>
                  <a:prstClr val="black"/>
                </a:solidFill>
                <a:latin typeface="Arial Narrow" panose="020B0606020202030204" pitchFamily="34" charset="0"/>
              </a:rPr>
              <a:t> района </a:t>
            </a:r>
          </a:p>
          <a:p>
            <a:pPr algn="r">
              <a:lnSpc>
                <a:spcPts val="3200"/>
              </a:lnSpc>
            </a:pPr>
            <a:r>
              <a:rPr lang="ru-RU" sz="1300" dirty="0">
                <a:solidFill>
                  <a:prstClr val="black"/>
                </a:solidFill>
                <a:latin typeface="Arial Narrow" panose="020B0606020202030204" pitchFamily="34" charset="0"/>
              </a:rPr>
              <a:t>Жители Северного района</a:t>
            </a:r>
          </a:p>
          <a:p>
            <a:pPr algn="r">
              <a:lnSpc>
                <a:spcPts val="3200"/>
              </a:lnSpc>
            </a:pPr>
            <a:r>
              <a:rPr lang="ru-RU" sz="1300" dirty="0">
                <a:solidFill>
                  <a:prstClr val="black"/>
                </a:solidFill>
                <a:latin typeface="Arial Narrow" panose="020B0606020202030204" pitchFamily="34" charset="0"/>
              </a:rPr>
              <a:t>Иногородние жители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942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94"/>
    </mc:Choice>
    <mc:Fallback xmlns="">
      <p:transition spd="slow" advTm="1994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" b="4851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544386"/>
          </a:xfrm>
        </p:spPr>
        <p:txBody>
          <a:bodyPr>
            <a:noAutofit/>
          </a:bodyPr>
          <a:lstStyle/>
          <a:p>
            <a:r>
              <a:rPr lang="ru-RU" sz="5000" b="1" dirty="0">
                <a:solidFill>
                  <a:srgbClr val="FF0000"/>
                </a:solidFill>
              </a:rPr>
              <a:t>Проблематика ДИСТАНЦИОННЫХ ХИЩЕНИЙ</a:t>
            </a: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gray">
          <a:xfrm flipV="1">
            <a:off x="1450366" y="6134791"/>
            <a:ext cx="6397625" cy="661987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alpha val="39999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gray">
          <a:xfrm flipV="1">
            <a:off x="1296988" y="1427187"/>
            <a:ext cx="6502400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2" name="Picture 9" descr="Picture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gray">
          <a:xfrm>
            <a:off x="1276350" y="2141562"/>
            <a:ext cx="674688" cy="574675"/>
          </a:xfrm>
          <a:prstGeom prst="rect">
            <a:avLst/>
          </a:prstGeom>
          <a:noFill/>
        </p:spPr>
      </p:pic>
      <p:pic>
        <p:nvPicPr>
          <p:cNvPr id="13" name="Picture 10" descr="Picture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gray">
          <a:xfrm>
            <a:off x="1450366" y="3905524"/>
            <a:ext cx="676275" cy="573088"/>
          </a:xfrm>
          <a:prstGeom prst="rect">
            <a:avLst/>
          </a:prstGeom>
          <a:noFill/>
        </p:spPr>
      </p:pic>
      <p:sp>
        <p:nvSpPr>
          <p:cNvPr id="15" name="AutoShape 12"/>
          <p:cNvSpPr>
            <a:spLocks noChangeArrowheads="1"/>
          </p:cNvSpPr>
          <p:nvPr/>
        </p:nvSpPr>
        <p:spPr bwMode="gray">
          <a:xfrm>
            <a:off x="107504" y="1871687"/>
            <a:ext cx="9001000" cy="45720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gray">
          <a:xfrm>
            <a:off x="107504" y="1884054"/>
            <a:ext cx="9000999" cy="43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2000" b="1" dirty="0">
                <a:solidFill>
                  <a:schemeClr val="accent1"/>
                </a:solidFill>
              </a:rPr>
              <a:t>Самые частые мошеннические схемы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5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11560" y="2573660"/>
            <a:ext cx="8075240" cy="2777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300"/>
              </a:spcBef>
              <a:buAutoNum type="arabicPeriod"/>
            </a:pPr>
            <a:r>
              <a:rPr lang="ru-RU" dirty="0"/>
              <a:t>Звонок от якобы сотрудников банка, правоохранительных органов, операторов сотовой связи и так далее;</a:t>
            </a:r>
          </a:p>
          <a:p>
            <a:pPr marL="342900" indent="-342900" algn="just">
              <a:spcBef>
                <a:spcPts val="300"/>
              </a:spcBef>
              <a:buFontTx/>
              <a:buAutoNum type="arabicPeriod"/>
            </a:pPr>
            <a:r>
              <a:rPr lang="ru-RU" dirty="0"/>
              <a:t>Ссылка на </a:t>
            </a:r>
            <a:r>
              <a:rPr lang="ru-RU" dirty="0" err="1"/>
              <a:t>фишинговые</a:t>
            </a:r>
            <a:r>
              <a:rPr lang="ru-RU" dirty="0"/>
              <a:t> сайты;</a:t>
            </a:r>
          </a:p>
          <a:p>
            <a:pPr marL="342900" indent="-342900" algn="just">
              <a:spcBef>
                <a:spcPts val="300"/>
              </a:spcBef>
              <a:buAutoNum type="arabicPeriod"/>
            </a:pPr>
            <a:r>
              <a:rPr lang="ru-RU" dirty="0"/>
              <a:t>Покупка/продажа товаров через интернет («</a:t>
            </a:r>
            <a:r>
              <a:rPr lang="ru-RU" dirty="0" err="1"/>
              <a:t>Авито</a:t>
            </a:r>
            <a:r>
              <a:rPr lang="ru-RU" dirty="0"/>
              <a:t>», «</a:t>
            </a:r>
            <a:r>
              <a:rPr lang="ru-RU" dirty="0" err="1"/>
              <a:t>Вконтакте</a:t>
            </a:r>
            <a:r>
              <a:rPr lang="ru-RU" dirty="0"/>
              <a:t>», «</a:t>
            </a:r>
            <a:r>
              <a:rPr lang="en-US" dirty="0"/>
              <a:t>Telegram</a:t>
            </a:r>
            <a:r>
              <a:rPr lang="ru-RU" dirty="0"/>
              <a:t>»);</a:t>
            </a:r>
          </a:p>
          <a:p>
            <a:pPr marL="342900" indent="-342900" algn="just">
              <a:spcBef>
                <a:spcPts val="300"/>
              </a:spcBef>
              <a:buAutoNum type="arabicPeriod"/>
            </a:pPr>
            <a:r>
              <a:rPr lang="ru-RU" dirty="0"/>
              <a:t>Инвестиции с видимостью первой прибыли (Биржа);</a:t>
            </a:r>
          </a:p>
          <a:p>
            <a:pPr marL="342900" indent="-342900" algn="just">
              <a:spcBef>
                <a:spcPts val="300"/>
              </a:spcBef>
              <a:buAutoNum type="arabicPeriod"/>
            </a:pPr>
            <a:r>
              <a:rPr lang="ru-RU" dirty="0"/>
              <a:t>Быстрый заработок (трудоустройство) для неквалифицированных сотрудников (работников);</a:t>
            </a:r>
          </a:p>
          <a:p>
            <a:pPr marL="342900" indent="-342900" algn="just">
              <a:spcBef>
                <a:spcPts val="300"/>
              </a:spcBef>
              <a:buAutoNum type="arabicPeriod"/>
            </a:pPr>
            <a:r>
              <a:rPr lang="ru-RU" dirty="0"/>
              <a:t>Оплата в торговых точках. </a:t>
            </a:r>
          </a:p>
        </p:txBody>
      </p:sp>
    </p:spTree>
    <p:extLst>
      <p:ext uri="{BB962C8B-B14F-4D97-AF65-F5344CB8AC3E}">
        <p14:creationId xmlns:p14="http://schemas.microsoft.com/office/powerpoint/2010/main" val="828315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56"/>
    </mc:Choice>
    <mc:Fallback xmlns="">
      <p:transition spd="slow" advTm="4756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" b="485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glow>
              <a:schemeClr val="accent1">
                <a:alpha val="40000"/>
              </a:schemeClr>
            </a:glow>
          </a:effec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544386"/>
          </a:xfrm>
        </p:spPr>
        <p:txBody>
          <a:bodyPr>
            <a:noAutofit/>
          </a:bodyPr>
          <a:lstStyle/>
          <a:p>
            <a:r>
              <a:rPr lang="ru-RU" sz="5000" b="1">
                <a:solidFill>
                  <a:srgbClr val="FF0000"/>
                </a:solidFill>
              </a:rPr>
              <a:t>Методы борьбы</a:t>
            </a:r>
            <a:endParaRPr lang="ru-RU" sz="5000" b="1" dirty="0">
              <a:solidFill>
                <a:srgbClr val="FF0000"/>
              </a:solidFill>
            </a:endParaRP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gray">
          <a:xfrm flipV="1">
            <a:off x="1450366" y="6134791"/>
            <a:ext cx="6397625" cy="661987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alpha val="39999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2" name="Picture 9" descr="Picture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gray">
          <a:xfrm>
            <a:off x="1276350" y="2141562"/>
            <a:ext cx="674688" cy="574675"/>
          </a:xfrm>
          <a:prstGeom prst="rect">
            <a:avLst/>
          </a:prstGeom>
          <a:noFill/>
        </p:spPr>
      </p:pic>
      <p:pic>
        <p:nvPicPr>
          <p:cNvPr id="13" name="Picture 10" descr="Picture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gray">
          <a:xfrm>
            <a:off x="1450366" y="3905524"/>
            <a:ext cx="676275" cy="573088"/>
          </a:xfrm>
          <a:prstGeom prst="rect">
            <a:avLst/>
          </a:prstGeom>
          <a:noFill/>
        </p:spPr>
      </p:pic>
      <p:sp>
        <p:nvSpPr>
          <p:cNvPr id="32" name="TextBox 31"/>
          <p:cNvSpPr txBox="1"/>
          <p:nvPr/>
        </p:nvSpPr>
        <p:spPr>
          <a:xfrm>
            <a:off x="1380068" y="6134791"/>
            <a:ext cx="746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>
                <a:solidFill>
                  <a:prstClr val="white"/>
                </a:solidFill>
              </a:rPr>
              <a:t>44 %</a:t>
            </a:r>
          </a:p>
        </p:txBody>
      </p:sp>
      <p:sp>
        <p:nvSpPr>
          <p:cNvPr id="35" name="AutoShape 3"/>
          <p:cNvSpPr>
            <a:spLocks noChangeArrowheads="1"/>
          </p:cNvSpPr>
          <p:nvPr/>
        </p:nvSpPr>
        <p:spPr bwMode="gray">
          <a:xfrm>
            <a:off x="107504" y="1997525"/>
            <a:ext cx="8928992" cy="1332175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glow rad="431800">
              <a:schemeClr val="accent1">
                <a:alpha val="40000"/>
              </a:schemeClr>
            </a:glow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lvl="0" algn="ctr"/>
            <a:r>
              <a:rPr lang="ru-RU" sz="3200" b="1" u="sng" dirty="0"/>
              <a:t>НЕ ОТВЕЧАЙТЕ</a:t>
            </a:r>
            <a:r>
              <a:rPr lang="ru-RU" sz="3200" b="1" dirty="0"/>
              <a:t> на незнакомые номера</a:t>
            </a: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gray">
          <a:xfrm>
            <a:off x="107504" y="3473737"/>
            <a:ext cx="8928992" cy="1332175"/>
          </a:xfrm>
          <a:prstGeom prst="roundRect">
            <a:avLst>
              <a:gd name="adj" fmla="val 11921"/>
            </a:avLst>
          </a:prstGeom>
          <a:solidFill>
            <a:schemeClr val="bg2">
              <a:lumMod val="90000"/>
            </a:schemeClr>
          </a:solidFill>
          <a:ln w="25400">
            <a:solidFill>
              <a:srgbClr val="FEFFFF"/>
            </a:solidFill>
            <a:round/>
            <a:headEnd/>
            <a:tailEnd/>
          </a:ln>
          <a:effectLst>
            <a:glow rad="431800">
              <a:schemeClr val="accent1">
                <a:alpha val="40000"/>
              </a:schemeClr>
            </a:glow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lvl="0" algn="ctr"/>
            <a:r>
              <a:rPr lang="ru-RU" sz="3200" b="1" u="sng" dirty="0"/>
              <a:t>ПРЕРВИТЕ</a:t>
            </a:r>
            <a:r>
              <a:rPr lang="ru-RU" sz="3200" b="1" dirty="0"/>
              <a:t> разговор о переводах и счетах</a:t>
            </a: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gray">
          <a:xfrm>
            <a:off x="107504" y="4957002"/>
            <a:ext cx="8928992" cy="1332175"/>
          </a:xfrm>
          <a:prstGeom prst="roundRect">
            <a:avLst>
              <a:gd name="adj" fmla="val 11921"/>
            </a:avLst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rgbClr val="FEFFFF"/>
            </a:solidFill>
            <a:round/>
            <a:headEnd/>
            <a:tailEnd/>
          </a:ln>
          <a:effectLst>
            <a:glow rad="431800">
              <a:schemeClr val="accent1">
                <a:alpha val="40000"/>
              </a:schemeClr>
            </a:glow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lvl="0" algn="ctr"/>
            <a:r>
              <a:rPr lang="ru-RU" sz="2800" b="1" u="sng" dirty="0"/>
              <a:t>НЕ СООБЩАЙТЕ </a:t>
            </a:r>
            <a:r>
              <a:rPr lang="ru-RU" sz="2800" b="1" dirty="0"/>
              <a:t>персональные данные, коды, пароли</a:t>
            </a:r>
            <a:endParaRPr lang="ru-RU" sz="28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86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57"/>
    </mc:Choice>
    <mc:Fallback xmlns="">
      <p:transition spd="slow" advTm="345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" b="4851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62963"/>
            <a:ext cx="9144000" cy="2728447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ru-RU" sz="5000" b="1" dirty="0">
                <a:solidFill>
                  <a:srgbClr val="FF0000"/>
                </a:solidFill>
              </a:rPr>
              <a:t>Наиболее полную информацию можно узнать в группе УМВД </a:t>
            </a:r>
            <a:r>
              <a:rPr lang="ru-RU" sz="5000" b="1" dirty="0" err="1">
                <a:solidFill>
                  <a:srgbClr val="FF0000"/>
                </a:solidFill>
              </a:rPr>
              <a:t>ВКонтакте</a:t>
            </a:r>
            <a:endParaRPr lang="ru-RU" sz="5000" b="1" dirty="0">
              <a:solidFill>
                <a:srgbClr val="FF0000"/>
              </a:solidFill>
            </a:endParaRP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gray">
          <a:xfrm flipV="1">
            <a:off x="1450366" y="6134791"/>
            <a:ext cx="6397625" cy="661987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alpha val="39999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gray">
          <a:xfrm flipV="1">
            <a:off x="1296988" y="1427187"/>
            <a:ext cx="6502400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2" name="Picture 9" descr="Picture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gray">
          <a:xfrm>
            <a:off x="1276350" y="2141562"/>
            <a:ext cx="674688" cy="574675"/>
          </a:xfrm>
          <a:prstGeom prst="rect">
            <a:avLst/>
          </a:prstGeom>
          <a:noFill/>
        </p:spPr>
      </p:pic>
      <p:pic>
        <p:nvPicPr>
          <p:cNvPr id="13" name="Picture 10" descr="Picture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gray">
          <a:xfrm>
            <a:off x="1450366" y="3905524"/>
            <a:ext cx="676275" cy="573088"/>
          </a:xfrm>
          <a:prstGeom prst="rect">
            <a:avLst/>
          </a:prstGeom>
          <a:noFill/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7</a:t>
            </a:fld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710773"/>
            <a:ext cx="3925416" cy="3925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587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56"/>
    </mc:Choice>
    <mc:Fallback xmlns="">
      <p:transition spd="slow" advTm="4756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849e441db7aa9c38b536d361b3df4c7681f27"/>
</p:tagLst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6051</TotalTime>
  <Words>232</Words>
  <Application>Microsoft Office PowerPoint</Application>
  <PresentationFormat>Экран (4:3)</PresentationFormat>
  <Paragraphs>70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Arial Narrow</vt:lpstr>
      <vt:lpstr>Calibri</vt:lpstr>
      <vt:lpstr>Wingdings</vt:lpstr>
      <vt:lpstr>Тема Office</vt:lpstr>
      <vt:lpstr>Дистанционные преступления</vt:lpstr>
      <vt:lpstr>Проблематика ДИСТАНЦИОННЫХ ХИЩЕНИЙ</vt:lpstr>
      <vt:lpstr>Проблематика ДИСТАНЦИОННЫХ ХИЩЕНИЙ</vt:lpstr>
      <vt:lpstr>Проблематика ДИСТАНЦИОННЫХ ХИЩЕНИЙ</vt:lpstr>
      <vt:lpstr>Проблематика ДИСТАНЦИОННЫХ ХИЩЕНИЙ</vt:lpstr>
      <vt:lpstr>Методы борьбы</vt:lpstr>
      <vt:lpstr>Наиболее полную информацию можно узнать в группе УМВД ВКонтакте</vt:lpstr>
    </vt:vector>
  </TitlesOfParts>
  <Company>http://presentation-creation.ru/powerpoint-templates.html</Company>
  <LinksUpToDate>false</LinksUpToDate>
  <SharedDoc>false</SharedDoc>
  <HyperlinkBase>http://presentation-creation.ru/powerpoint-templates.html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Гладкий волнистый фон</dc:title>
  <dc:creator>obstinate</dc:creator>
  <cp:keywords>шаблон для презентации, тема оформления презентации, фон презентации</cp:keywords>
  <cp:lastModifiedBy>Ruser</cp:lastModifiedBy>
  <cp:revision>148</cp:revision>
  <cp:lastPrinted>2023-11-28T08:50:52Z</cp:lastPrinted>
  <dcterms:created xsi:type="dcterms:W3CDTF">2017-09-04T16:25:52Z</dcterms:created>
  <dcterms:modified xsi:type="dcterms:W3CDTF">2024-12-18T11:14:14Z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-375444421</vt:i4>
  </property>
  <property fmtid="{D5CDD505-2E9C-101B-9397-08002B2CF9AE}" pid="3" name="_NewReviewCycle">
    <vt:lpwstr/>
  </property>
  <property fmtid="{D5CDD505-2E9C-101B-9397-08002B2CF9AE}" pid="4" name="_EmailSubject">
    <vt:lpwstr>Дистанционное мошенничество </vt:lpwstr>
  </property>
  <property fmtid="{D5CDD505-2E9C-101B-9397-08002B2CF9AE}" pid="5" name="_AuthorEmail">
    <vt:lpwstr>melnikova.ms@cherepovetscity.ru</vt:lpwstr>
  </property>
  <property fmtid="{D5CDD505-2E9C-101B-9397-08002B2CF9AE}" pid="6" name="_AuthorEmailDisplayName">
    <vt:lpwstr>Мельникова Мария Сергеевна</vt:lpwstr>
  </property>
</Properties>
</file>